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7" r:id="rId4"/>
    <p:sldId id="264" r:id="rId5"/>
    <p:sldId id="258" r:id="rId6"/>
    <p:sldId id="263" r:id="rId7"/>
    <p:sldId id="259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6CC758-8D91-4C5B-B088-0D2BD097B0AC}" v="11" dt="2021-11-19T12:56:35.1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812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elen, BMJG (Bernhard)" userId="8c651d8e-946e-4948-8a64-4c10bca0126f" providerId="ADAL" clId="{546CC758-8D91-4C5B-B088-0D2BD097B0AC}"/>
    <pc:docChg chg="custSel addSld modSld sldOrd">
      <pc:chgData name="Seelen, BMJG (Bernhard)" userId="8c651d8e-946e-4948-8a64-4c10bca0126f" providerId="ADAL" clId="{546CC758-8D91-4C5B-B088-0D2BD097B0AC}" dt="2021-11-19T12:58:22.244" v="736" actId="27636"/>
      <pc:docMkLst>
        <pc:docMk/>
      </pc:docMkLst>
      <pc:sldChg chg="modSp mod">
        <pc:chgData name="Seelen, BMJG (Bernhard)" userId="8c651d8e-946e-4948-8a64-4c10bca0126f" providerId="ADAL" clId="{546CC758-8D91-4C5B-B088-0D2BD097B0AC}" dt="2021-07-06T09:11:50.744" v="16" actId="20577"/>
        <pc:sldMkLst>
          <pc:docMk/>
          <pc:sldMk cId="1730909406" sldId="256"/>
        </pc:sldMkLst>
        <pc:spChg chg="mod">
          <ac:chgData name="Seelen, BMJG (Bernhard)" userId="8c651d8e-946e-4948-8a64-4c10bca0126f" providerId="ADAL" clId="{546CC758-8D91-4C5B-B088-0D2BD097B0AC}" dt="2021-07-06T09:11:50.744" v="16" actId="20577"/>
          <ac:spMkLst>
            <pc:docMk/>
            <pc:sldMk cId="1730909406" sldId="256"/>
            <ac:spMk id="2" creationId="{3A9EFD4C-7B05-4CE1-B1C6-A0AE81E1A553}"/>
          </ac:spMkLst>
        </pc:spChg>
      </pc:sldChg>
      <pc:sldChg chg="modSp mod">
        <pc:chgData name="Seelen, BMJG (Bernhard)" userId="8c651d8e-946e-4948-8a64-4c10bca0126f" providerId="ADAL" clId="{546CC758-8D91-4C5B-B088-0D2BD097B0AC}" dt="2021-11-19T12:55:55.446" v="641" actId="1076"/>
        <pc:sldMkLst>
          <pc:docMk/>
          <pc:sldMk cId="2754494192" sldId="257"/>
        </pc:sldMkLst>
        <pc:graphicFrameChg chg="mod modGraphic">
          <ac:chgData name="Seelen, BMJG (Bernhard)" userId="8c651d8e-946e-4948-8a64-4c10bca0126f" providerId="ADAL" clId="{546CC758-8D91-4C5B-B088-0D2BD097B0AC}" dt="2021-11-19T12:55:55.446" v="641" actId="1076"/>
          <ac:graphicFrameMkLst>
            <pc:docMk/>
            <pc:sldMk cId="2754494192" sldId="257"/>
            <ac:graphicFrameMk id="4" creationId="{A4514430-C9BB-4384-BA77-78757496404C}"/>
          </ac:graphicFrameMkLst>
        </pc:graphicFrameChg>
      </pc:sldChg>
      <pc:sldChg chg="modSp mod">
        <pc:chgData name="Seelen, BMJG (Bernhard)" userId="8c651d8e-946e-4948-8a64-4c10bca0126f" providerId="ADAL" clId="{546CC758-8D91-4C5B-B088-0D2BD097B0AC}" dt="2021-11-19T12:56:56.826" v="660" actId="14100"/>
        <pc:sldMkLst>
          <pc:docMk/>
          <pc:sldMk cId="3173942884" sldId="258"/>
        </pc:sldMkLst>
        <pc:spChg chg="mod">
          <ac:chgData name="Seelen, BMJG (Bernhard)" userId="8c651d8e-946e-4948-8a64-4c10bca0126f" providerId="ADAL" clId="{546CC758-8D91-4C5B-B088-0D2BD097B0AC}" dt="2021-11-19T12:56:56.826" v="660" actId="14100"/>
          <ac:spMkLst>
            <pc:docMk/>
            <pc:sldMk cId="3173942884" sldId="258"/>
            <ac:spMk id="7" creationId="{26EDC960-1606-481F-808E-6DC0C94BA1C6}"/>
          </ac:spMkLst>
        </pc:spChg>
        <pc:spChg chg="mod">
          <ac:chgData name="Seelen, BMJG (Bernhard)" userId="8c651d8e-946e-4948-8a64-4c10bca0126f" providerId="ADAL" clId="{546CC758-8D91-4C5B-B088-0D2BD097B0AC}" dt="2021-11-19T12:56:40.161" v="657" actId="27636"/>
          <ac:spMkLst>
            <pc:docMk/>
            <pc:sldMk cId="3173942884" sldId="258"/>
            <ac:spMk id="8" creationId="{30D8A2BD-8BCF-4D8B-AE76-1EFE31523DDE}"/>
          </ac:spMkLst>
        </pc:spChg>
      </pc:sldChg>
      <pc:sldChg chg="ord">
        <pc:chgData name="Seelen, BMJG (Bernhard)" userId="8c651d8e-946e-4948-8a64-4c10bca0126f" providerId="ADAL" clId="{546CC758-8D91-4C5B-B088-0D2BD097B0AC}" dt="2021-07-06T09:13:53.209" v="167"/>
        <pc:sldMkLst>
          <pc:docMk/>
          <pc:sldMk cId="3841133899" sldId="264"/>
        </pc:sldMkLst>
      </pc:sldChg>
      <pc:sldChg chg="addSp modSp mod">
        <pc:chgData name="Seelen, BMJG (Bernhard)" userId="8c651d8e-946e-4948-8a64-4c10bca0126f" providerId="ADAL" clId="{546CC758-8D91-4C5B-B088-0D2BD097B0AC}" dt="2021-11-19T12:58:22.244" v="736" actId="27636"/>
        <pc:sldMkLst>
          <pc:docMk/>
          <pc:sldMk cId="4217461687" sldId="265"/>
        </pc:sldMkLst>
        <pc:spChg chg="mod">
          <ac:chgData name="Seelen, BMJG (Bernhard)" userId="8c651d8e-946e-4948-8a64-4c10bca0126f" providerId="ADAL" clId="{546CC758-8D91-4C5B-B088-0D2BD097B0AC}" dt="2021-07-06T09:17:07.931" v="216" actId="20577"/>
          <ac:spMkLst>
            <pc:docMk/>
            <pc:sldMk cId="4217461687" sldId="265"/>
            <ac:spMk id="2" creationId="{F038E483-DC5F-480B-B4BD-B4FB6BD1C250}"/>
          </ac:spMkLst>
        </pc:spChg>
        <pc:spChg chg="mod">
          <ac:chgData name="Seelen, BMJG (Bernhard)" userId="8c651d8e-946e-4948-8a64-4c10bca0126f" providerId="ADAL" clId="{546CC758-8D91-4C5B-B088-0D2BD097B0AC}" dt="2021-11-19T12:58:22.244" v="736" actId="27636"/>
          <ac:spMkLst>
            <pc:docMk/>
            <pc:sldMk cId="4217461687" sldId="265"/>
            <ac:spMk id="3" creationId="{C8BE5DB9-D815-4D97-8B5C-AB1CA9978C3F}"/>
          </ac:spMkLst>
        </pc:spChg>
        <pc:spChg chg="add mod">
          <ac:chgData name="Seelen, BMJG (Bernhard)" userId="8c651d8e-946e-4948-8a64-4c10bca0126f" providerId="ADAL" clId="{546CC758-8D91-4C5B-B088-0D2BD097B0AC}" dt="2021-11-19T12:57:29.045" v="665" actId="20577"/>
          <ac:spMkLst>
            <pc:docMk/>
            <pc:sldMk cId="4217461687" sldId="265"/>
            <ac:spMk id="4" creationId="{94B8F47D-A76D-4B59-A562-6B8012286A64}"/>
          </ac:spMkLst>
        </pc:spChg>
      </pc:sldChg>
      <pc:sldChg chg="modSp new mod">
        <pc:chgData name="Seelen, BMJG (Bernhard)" userId="8c651d8e-946e-4948-8a64-4c10bca0126f" providerId="ADAL" clId="{546CC758-8D91-4C5B-B088-0D2BD097B0AC}" dt="2021-07-06T09:16:47.658" v="204"/>
        <pc:sldMkLst>
          <pc:docMk/>
          <pc:sldMk cId="1807134890" sldId="266"/>
        </pc:sldMkLst>
        <pc:spChg chg="mod">
          <ac:chgData name="Seelen, BMJG (Bernhard)" userId="8c651d8e-946e-4948-8a64-4c10bca0126f" providerId="ADAL" clId="{546CC758-8D91-4C5B-B088-0D2BD097B0AC}" dt="2021-07-06T09:13:29.063" v="164" actId="114"/>
          <ac:spMkLst>
            <pc:docMk/>
            <pc:sldMk cId="1807134890" sldId="266"/>
            <ac:spMk id="2" creationId="{E43032D5-73D9-4417-ACA7-F0D36D9DA818}"/>
          </ac:spMkLst>
        </pc:spChg>
        <pc:spChg chg="mod">
          <ac:chgData name="Seelen, BMJG (Bernhard)" userId="8c651d8e-946e-4948-8a64-4c10bca0126f" providerId="ADAL" clId="{546CC758-8D91-4C5B-B088-0D2BD097B0AC}" dt="2021-07-06T09:16:47.658" v="204"/>
          <ac:spMkLst>
            <pc:docMk/>
            <pc:sldMk cId="1807134890" sldId="266"/>
            <ac:spMk id="3" creationId="{C5A80BE1-F55B-493A-8B01-53668FAB6806}"/>
          </ac:spMkLst>
        </pc:spChg>
      </pc:sldChg>
    </pc:docChg>
  </pc:docChgLst>
  <pc:docChgLst>
    <pc:chgData name="Seelen, BMJG (Bernhard)" userId="8c651d8e-946e-4948-8a64-4c10bca0126f" providerId="ADAL" clId="{E34185DD-CD49-46E5-8E6C-2AF024260819}"/>
    <pc:docChg chg="custSel modSld sldOrd">
      <pc:chgData name="Seelen, BMJG (Bernhard)" userId="8c651d8e-946e-4948-8a64-4c10bca0126f" providerId="ADAL" clId="{E34185DD-CD49-46E5-8E6C-2AF024260819}" dt="2021-02-01T07:40:01.217" v="76" actId="20577"/>
      <pc:docMkLst>
        <pc:docMk/>
      </pc:docMkLst>
      <pc:sldChg chg="modSp mod">
        <pc:chgData name="Seelen, BMJG (Bernhard)" userId="8c651d8e-946e-4948-8a64-4c10bca0126f" providerId="ADAL" clId="{E34185DD-CD49-46E5-8E6C-2AF024260819}" dt="2021-01-29T13:25:37.467" v="12" actId="20577"/>
        <pc:sldMkLst>
          <pc:docMk/>
          <pc:sldMk cId="2754494192" sldId="257"/>
        </pc:sldMkLst>
        <pc:graphicFrameChg chg="modGraphic">
          <ac:chgData name="Seelen, BMJG (Bernhard)" userId="8c651d8e-946e-4948-8a64-4c10bca0126f" providerId="ADAL" clId="{E34185DD-CD49-46E5-8E6C-2AF024260819}" dt="2021-01-29T13:25:37.467" v="12" actId="20577"/>
          <ac:graphicFrameMkLst>
            <pc:docMk/>
            <pc:sldMk cId="2754494192" sldId="257"/>
            <ac:graphicFrameMk id="4" creationId="{A4514430-C9BB-4384-BA77-78757496404C}"/>
          </ac:graphicFrameMkLst>
        </pc:graphicFrameChg>
      </pc:sldChg>
      <pc:sldChg chg="modAnim">
        <pc:chgData name="Seelen, BMJG (Bernhard)" userId="8c651d8e-946e-4948-8a64-4c10bca0126f" providerId="ADAL" clId="{E34185DD-CD49-46E5-8E6C-2AF024260819}" dt="2021-01-29T13:26:42.452" v="17"/>
        <pc:sldMkLst>
          <pc:docMk/>
          <pc:sldMk cId="3173942884" sldId="258"/>
        </pc:sldMkLst>
      </pc:sldChg>
      <pc:sldChg chg="modAnim">
        <pc:chgData name="Seelen, BMJG (Bernhard)" userId="8c651d8e-946e-4948-8a64-4c10bca0126f" providerId="ADAL" clId="{E34185DD-CD49-46E5-8E6C-2AF024260819}" dt="2021-01-29T13:27:22.322" v="18"/>
        <pc:sldMkLst>
          <pc:docMk/>
          <pc:sldMk cId="4015732496" sldId="263"/>
        </pc:sldMkLst>
      </pc:sldChg>
      <pc:sldChg chg="addSp delSp modSp mod setBg">
        <pc:chgData name="Seelen, BMJG (Bernhard)" userId="8c651d8e-946e-4948-8a64-4c10bca0126f" providerId="ADAL" clId="{E34185DD-CD49-46E5-8E6C-2AF024260819}" dt="2021-01-29T13:29:37.503" v="25" actId="171"/>
        <pc:sldMkLst>
          <pc:docMk/>
          <pc:sldMk cId="3841133899" sldId="264"/>
        </pc:sldMkLst>
        <pc:spChg chg="add del mod">
          <ac:chgData name="Seelen, BMJG (Bernhard)" userId="8c651d8e-946e-4948-8a64-4c10bca0126f" providerId="ADAL" clId="{E34185DD-CD49-46E5-8E6C-2AF024260819}" dt="2021-01-29T13:29:00.229" v="22" actId="478"/>
          <ac:spMkLst>
            <pc:docMk/>
            <pc:sldMk cId="3841133899" sldId="264"/>
            <ac:spMk id="3" creationId="{8FE79962-F509-4B6E-8BDF-7ADE45DACE95}"/>
          </ac:spMkLst>
        </pc:spChg>
        <pc:spChg chg="add mod ord">
          <ac:chgData name="Seelen, BMJG (Bernhard)" userId="8c651d8e-946e-4948-8a64-4c10bca0126f" providerId="ADAL" clId="{E34185DD-CD49-46E5-8E6C-2AF024260819}" dt="2021-01-29T13:29:37.503" v="25" actId="171"/>
          <ac:spMkLst>
            <pc:docMk/>
            <pc:sldMk cId="3841133899" sldId="264"/>
            <ac:spMk id="4" creationId="{921E5558-4AD5-41BF-90F7-98CB85D02FE2}"/>
          </ac:spMkLst>
        </pc:spChg>
      </pc:sldChg>
      <pc:sldChg chg="modSp mod ord">
        <pc:chgData name="Seelen, BMJG (Bernhard)" userId="8c651d8e-946e-4948-8a64-4c10bca0126f" providerId="ADAL" clId="{E34185DD-CD49-46E5-8E6C-2AF024260819}" dt="2021-02-01T07:40:01.217" v="76" actId="20577"/>
        <pc:sldMkLst>
          <pc:docMk/>
          <pc:sldMk cId="4217461687" sldId="265"/>
        </pc:sldMkLst>
        <pc:spChg chg="mod">
          <ac:chgData name="Seelen, BMJG (Bernhard)" userId="8c651d8e-946e-4948-8a64-4c10bca0126f" providerId="ADAL" clId="{E34185DD-CD49-46E5-8E6C-2AF024260819}" dt="2021-02-01T07:40:01.217" v="76" actId="20577"/>
          <ac:spMkLst>
            <pc:docMk/>
            <pc:sldMk cId="4217461687" sldId="265"/>
            <ac:spMk id="3" creationId="{C8BE5DB9-D815-4D97-8B5C-AB1CA9978C3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9EFD4C-7B05-4CE1-B1C6-A0AE81E1A5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4313" y="3707294"/>
            <a:ext cx="8256104" cy="2268559"/>
          </a:xfrm>
        </p:spPr>
        <p:txBody>
          <a:bodyPr>
            <a:normAutofit/>
          </a:bodyPr>
          <a:lstStyle/>
          <a:p>
            <a:r>
              <a:rPr lang="en-US" sz="3600" dirty="0"/>
              <a:t>6.1 </a:t>
            </a:r>
            <a:r>
              <a:rPr lang="en-US" sz="3600" dirty="0" err="1"/>
              <a:t>Produceren</a:t>
            </a:r>
            <a:r>
              <a:rPr lang="en-US" sz="3600" dirty="0"/>
              <a:t> maar!</a:t>
            </a:r>
            <a:endParaRPr lang="nl-NL" sz="36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CC7F19D-72C5-4978-9002-23B4B1D8D6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H6 </a:t>
            </a:r>
            <a:r>
              <a:rPr lang="en-US" sz="2400" dirty="0" err="1"/>
              <a:t>Productie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markt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730909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3032D5-73D9-4417-ACA7-F0D36D9DA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400" i="1" dirty="0"/>
              <a:t>Wat ga je leren?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A80BE1-F55B-493A-8B01-53668FAB6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Productiefactoren</a:t>
            </a:r>
          </a:p>
          <a:p>
            <a:r>
              <a:rPr lang="nl-NL" sz="2800" dirty="0"/>
              <a:t>Bedrijfskolom</a:t>
            </a:r>
          </a:p>
          <a:p>
            <a:r>
              <a:rPr lang="nl-NL" sz="2800" dirty="0"/>
              <a:t>Toegevoegde waarde</a:t>
            </a:r>
          </a:p>
          <a:p>
            <a:r>
              <a:rPr lang="nl-NL" sz="2800" dirty="0"/>
              <a:t>Kapitaal of </a:t>
            </a:r>
            <a:r>
              <a:rPr lang="nl-NL" sz="2800" dirty="0" err="1"/>
              <a:t>arbeidintentsief</a:t>
            </a:r>
            <a:endParaRPr lang="nl-NL" sz="2800" dirty="0"/>
          </a:p>
          <a:p>
            <a:r>
              <a:rPr lang="nl-NL" sz="2800" dirty="0"/>
              <a:t>Afschrijvingen</a:t>
            </a:r>
          </a:p>
        </p:txBody>
      </p:sp>
    </p:spTree>
    <p:extLst>
      <p:ext uri="{BB962C8B-B14F-4D97-AF65-F5344CB8AC3E}">
        <p14:creationId xmlns:p14="http://schemas.microsoft.com/office/powerpoint/2010/main" val="1807134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CA62E4-C7EF-4B4C-81CE-3D63A1A0B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/>
              <a:t>Productiefactoren</a:t>
            </a:r>
            <a:endParaRPr lang="nl-NL" b="1" i="1" dirty="0"/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A4514430-C9BB-4384-BA77-7875749640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8481906"/>
              </p:ext>
            </p:extLst>
          </p:nvPr>
        </p:nvGraphicFramePr>
        <p:xfrm>
          <a:off x="357936" y="1486630"/>
          <a:ext cx="10735734" cy="5282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8578">
                  <a:extLst>
                    <a:ext uri="{9D8B030D-6E8A-4147-A177-3AD203B41FA5}">
                      <a16:colId xmlns:a16="http://schemas.microsoft.com/office/drawing/2014/main" val="3037841911"/>
                    </a:ext>
                  </a:extLst>
                </a:gridCol>
                <a:gridCol w="3578578">
                  <a:extLst>
                    <a:ext uri="{9D8B030D-6E8A-4147-A177-3AD203B41FA5}">
                      <a16:colId xmlns:a16="http://schemas.microsoft.com/office/drawing/2014/main" val="1535459624"/>
                    </a:ext>
                  </a:extLst>
                </a:gridCol>
                <a:gridCol w="3578578">
                  <a:extLst>
                    <a:ext uri="{9D8B030D-6E8A-4147-A177-3AD203B41FA5}">
                      <a16:colId xmlns:a16="http://schemas.microsoft.com/office/drawing/2014/main" val="2020013648"/>
                    </a:ext>
                  </a:extLst>
                </a:gridCol>
              </a:tblGrid>
              <a:tr h="75301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/>
                        <a:t>Productiefactor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dirty="0"/>
                        <a:t>Uitleg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/>
                        <a:t>Vergoeding</a:t>
                      </a:r>
                      <a:endParaRPr lang="nl-NL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5136795"/>
                  </a:ext>
                </a:extLst>
              </a:tr>
              <a:tr h="1094654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/>
                        <a:t>Kapitaal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/>
                        <a:t>Gebouw</a:t>
                      </a:r>
                      <a:r>
                        <a:rPr lang="en-US" sz="3200" dirty="0"/>
                        <a:t>, machine, </a:t>
                      </a:r>
                      <a:r>
                        <a:rPr lang="en-US" sz="3200" dirty="0" err="1"/>
                        <a:t>gereedschap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/>
                        <a:t>Rente</a:t>
                      </a:r>
                      <a:r>
                        <a:rPr lang="en-US" sz="3200" dirty="0"/>
                        <a:t>, </a:t>
                      </a:r>
                      <a:r>
                        <a:rPr lang="en-US" sz="3200" dirty="0" err="1"/>
                        <a:t>huur</a:t>
                      </a:r>
                      <a:endParaRPr lang="nl-NL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6115261"/>
                  </a:ext>
                </a:extLst>
              </a:tr>
              <a:tr h="78534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/>
                        <a:t>Arbeid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/>
                        <a:t>Werknemers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Loon</a:t>
                      </a:r>
                      <a:endParaRPr lang="nl-NL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920426"/>
                  </a:ext>
                </a:extLst>
              </a:tr>
              <a:tr h="1094654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/>
                        <a:t>Natuur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/>
                        <a:t>Grond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en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grondstof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uit</a:t>
                      </a:r>
                      <a:r>
                        <a:rPr lang="en-US" sz="3200" dirty="0"/>
                        <a:t> de </a:t>
                      </a:r>
                      <a:r>
                        <a:rPr lang="en-US" sz="3200" dirty="0" err="1"/>
                        <a:t>natuur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/>
                        <a:t>Pacht</a:t>
                      </a:r>
                      <a:endParaRPr lang="nl-NL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378462"/>
                  </a:ext>
                </a:extLst>
              </a:tr>
              <a:tr h="1094654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/>
                        <a:t>Ondernemerschap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/>
                        <a:t>Lef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en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risico</a:t>
                      </a:r>
                      <a:r>
                        <a:rPr lang="en-US" sz="3200" dirty="0"/>
                        <a:t> van de </a:t>
                      </a:r>
                      <a:r>
                        <a:rPr lang="en-US" sz="3200" dirty="0" err="1"/>
                        <a:t>eigenaar</a:t>
                      </a:r>
                      <a:r>
                        <a:rPr lang="en-US" sz="3200" dirty="0"/>
                        <a:t> 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/>
                        <a:t>Winst</a:t>
                      </a:r>
                      <a:endParaRPr lang="nl-NL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3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4494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43FF44-C253-4985-B551-CABF579CB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3844" y="808056"/>
            <a:ext cx="8476296" cy="1077229"/>
          </a:xfrm>
        </p:spPr>
        <p:txBody>
          <a:bodyPr/>
          <a:lstStyle/>
          <a:p>
            <a:r>
              <a:rPr lang="en-US" b="1" i="1" dirty="0" err="1"/>
              <a:t>Bedrijfskolom</a:t>
            </a:r>
            <a:r>
              <a:rPr lang="en-US" b="1" i="1" dirty="0"/>
              <a:t> </a:t>
            </a:r>
            <a:r>
              <a:rPr lang="en-US" b="1" i="1" dirty="0" err="1"/>
              <a:t>en</a:t>
            </a:r>
            <a:r>
              <a:rPr lang="en-US" b="1" i="1" dirty="0"/>
              <a:t> </a:t>
            </a:r>
            <a:r>
              <a:rPr lang="en-US" b="1" i="1" dirty="0" err="1"/>
              <a:t>toegevoegde</a:t>
            </a:r>
            <a:r>
              <a:rPr lang="en-US" b="1" i="1" dirty="0"/>
              <a:t> </a:t>
            </a:r>
            <a:r>
              <a:rPr lang="en-US" b="1" i="1" dirty="0" err="1"/>
              <a:t>waarde</a:t>
            </a:r>
            <a:endParaRPr lang="nl-NL" b="1" i="1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921E5558-4AD5-41BF-90F7-98CB85D02FE2}"/>
              </a:ext>
            </a:extLst>
          </p:cNvPr>
          <p:cNvSpPr/>
          <p:nvPr/>
        </p:nvSpPr>
        <p:spPr>
          <a:xfrm>
            <a:off x="3535052" y="5910606"/>
            <a:ext cx="4185501" cy="848954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Afbeeldingsresultaat voor bedrijfskolom spijkerbroek">
            <a:extLst>
              <a:ext uri="{FF2B5EF4-FFF2-40B4-BE49-F238E27FC236}">
                <a16:creationId xmlns:a16="http://schemas.microsoft.com/office/drawing/2014/main" id="{0A7A547B-C444-43CE-B574-9C7FAD0A9E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0015" y="1433720"/>
            <a:ext cx="4382020" cy="532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1133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D6DD37FA-5D8D-4630-B807-12D54EC55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4228" y="1252003"/>
            <a:ext cx="3889311" cy="1077229"/>
          </a:xfrm>
        </p:spPr>
        <p:txBody>
          <a:bodyPr/>
          <a:lstStyle/>
          <a:p>
            <a:r>
              <a:rPr lang="en-US" b="1" i="1" dirty="0" err="1"/>
              <a:t>kapitaalintensief</a:t>
            </a:r>
            <a:endParaRPr lang="nl-NL" b="1" i="1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D70F3A4B-7EFE-4E13-94D5-1EB1C85E957D}"/>
              </a:ext>
            </a:extLst>
          </p:cNvPr>
          <p:cNvSpPr txBox="1">
            <a:spLocks/>
          </p:cNvSpPr>
          <p:nvPr/>
        </p:nvSpPr>
        <p:spPr>
          <a:xfrm>
            <a:off x="709684" y="1252004"/>
            <a:ext cx="4008090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i="1" dirty="0" err="1"/>
              <a:t>arbeidsintensief</a:t>
            </a:r>
            <a:endParaRPr lang="nl-NL" b="1" i="1" dirty="0"/>
          </a:p>
        </p:txBody>
      </p:sp>
      <p:sp>
        <p:nvSpPr>
          <p:cNvPr id="7" name="Titel 4">
            <a:extLst>
              <a:ext uri="{FF2B5EF4-FFF2-40B4-BE49-F238E27FC236}">
                <a16:creationId xmlns:a16="http://schemas.microsoft.com/office/drawing/2014/main" id="{26EDC960-1606-481F-808E-6DC0C94BA1C6}"/>
              </a:ext>
            </a:extLst>
          </p:cNvPr>
          <p:cNvSpPr txBox="1">
            <a:spLocks/>
          </p:cNvSpPr>
          <p:nvPr/>
        </p:nvSpPr>
        <p:spPr>
          <a:xfrm>
            <a:off x="964796" y="2040508"/>
            <a:ext cx="3417561" cy="13840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Loon is de </a:t>
            </a:r>
            <a:r>
              <a:rPr lang="en-US" sz="2400" dirty="0" err="1"/>
              <a:t>belangrijkste</a:t>
            </a:r>
            <a:r>
              <a:rPr lang="en-US" sz="2400" dirty="0"/>
              <a:t> </a:t>
            </a:r>
            <a:r>
              <a:rPr lang="en-US" sz="2400" dirty="0" err="1"/>
              <a:t>kostenpost</a:t>
            </a:r>
            <a:r>
              <a:rPr lang="en-US" sz="2400" dirty="0"/>
              <a:t> in de </a:t>
            </a:r>
            <a:r>
              <a:rPr lang="en-US" sz="2400" dirty="0" err="1"/>
              <a:t>productie</a:t>
            </a:r>
            <a:endParaRPr lang="nl-NL" sz="2400" dirty="0"/>
          </a:p>
        </p:txBody>
      </p:sp>
      <p:sp>
        <p:nvSpPr>
          <p:cNvPr id="8" name="Titel 4">
            <a:extLst>
              <a:ext uri="{FF2B5EF4-FFF2-40B4-BE49-F238E27FC236}">
                <a16:creationId xmlns:a16="http://schemas.microsoft.com/office/drawing/2014/main" id="{30D8A2BD-8BCF-4D8B-AE76-1EFE31523DDE}"/>
              </a:ext>
            </a:extLst>
          </p:cNvPr>
          <p:cNvSpPr txBox="1">
            <a:spLocks/>
          </p:cNvSpPr>
          <p:nvPr/>
        </p:nvSpPr>
        <p:spPr>
          <a:xfrm>
            <a:off x="7020911" y="2040507"/>
            <a:ext cx="4342628" cy="12282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/>
              <a:t>Rente</a:t>
            </a:r>
            <a:r>
              <a:rPr lang="en-US" dirty="0"/>
              <a:t>/ </a:t>
            </a:r>
            <a:r>
              <a:rPr lang="en-US" dirty="0" err="1"/>
              <a:t>huur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de </a:t>
            </a:r>
            <a:r>
              <a:rPr lang="en-US" dirty="0" err="1"/>
              <a:t>belangrijkste</a:t>
            </a:r>
            <a:r>
              <a:rPr lang="en-US" dirty="0"/>
              <a:t> </a:t>
            </a:r>
            <a:r>
              <a:rPr lang="en-US" dirty="0" err="1"/>
              <a:t>kostenposten</a:t>
            </a:r>
            <a:r>
              <a:rPr lang="en-US" dirty="0"/>
              <a:t> in de </a:t>
            </a:r>
            <a:r>
              <a:rPr lang="en-US" dirty="0" err="1"/>
              <a:t>productie</a:t>
            </a:r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60F0056B-EAE5-42A9-8551-CD6CAB75D7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972" y="3433480"/>
            <a:ext cx="3252385" cy="2170342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7E9E1287-3331-4750-B9CC-0716092A76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1152" y="3435655"/>
            <a:ext cx="3252386" cy="2170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942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791" y="2052116"/>
            <a:ext cx="10318348" cy="3997828"/>
          </a:xfrm>
        </p:spPr>
        <p:txBody>
          <a:bodyPr>
            <a:normAutofit/>
          </a:bodyPr>
          <a:lstStyle/>
          <a:p>
            <a:pPr marL="6160" indent="0" algn="ctr">
              <a:buNone/>
            </a:pPr>
            <a:r>
              <a:rPr lang="nl-NL" sz="4800" u="sng" dirty="0"/>
              <a:t>toekomstige nieuwprijs  -  restwaarde</a:t>
            </a:r>
          </a:p>
          <a:p>
            <a:pPr marL="6160" indent="0" algn="ctr">
              <a:buNone/>
            </a:pPr>
            <a:r>
              <a:rPr lang="nl-NL" sz="4800" dirty="0"/>
              <a:t>economische levensduur</a:t>
            </a:r>
          </a:p>
        </p:txBody>
      </p:sp>
      <p:sp>
        <p:nvSpPr>
          <p:cNvPr id="4" name="Ovale toelichting 3"/>
          <p:cNvSpPr/>
          <p:nvPr/>
        </p:nvSpPr>
        <p:spPr>
          <a:xfrm>
            <a:off x="1032764" y="1358317"/>
            <a:ext cx="4851400" cy="1638300"/>
          </a:xfrm>
          <a:prstGeom prst="wedgeEllipseCallout">
            <a:avLst>
              <a:gd name="adj1" fmla="val -32875"/>
              <a:gd name="adj2" fmla="val 671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1509779" y="1700413"/>
            <a:ext cx="36195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Wat kost de machine over een aantal jaar?</a:t>
            </a:r>
          </a:p>
        </p:txBody>
      </p:sp>
      <p:sp>
        <p:nvSpPr>
          <p:cNvPr id="7" name="Ovale toelichting 6"/>
          <p:cNvSpPr/>
          <p:nvPr/>
        </p:nvSpPr>
        <p:spPr>
          <a:xfrm>
            <a:off x="3626810" y="4948030"/>
            <a:ext cx="4851400" cy="1638300"/>
          </a:xfrm>
          <a:prstGeom prst="wedgeEllipseCallout">
            <a:avLst>
              <a:gd name="adj1" fmla="val -46578"/>
              <a:gd name="adj2" fmla="val -547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4437821" y="5034917"/>
            <a:ext cx="36195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Hoe lang wordt de machine gebruikt?</a:t>
            </a:r>
          </a:p>
          <a:p>
            <a:r>
              <a:rPr lang="nl-NL" sz="2800" dirty="0"/>
              <a:t>maanden/jaren/stuks</a:t>
            </a:r>
          </a:p>
        </p:txBody>
      </p:sp>
      <p:sp>
        <p:nvSpPr>
          <p:cNvPr id="10" name="Ovale toelichting 5">
            <a:extLst>
              <a:ext uri="{FF2B5EF4-FFF2-40B4-BE49-F238E27FC236}">
                <a16:creationId xmlns:a16="http://schemas.microsoft.com/office/drawing/2014/main" id="{B1C11158-C491-4464-A85C-4591DA793077}"/>
              </a:ext>
            </a:extLst>
          </p:cNvPr>
          <p:cNvSpPr/>
          <p:nvPr/>
        </p:nvSpPr>
        <p:spPr>
          <a:xfrm>
            <a:off x="6499712" y="1408231"/>
            <a:ext cx="4851400" cy="1638300"/>
          </a:xfrm>
          <a:prstGeom prst="wedgeEllipseCallout">
            <a:avLst>
              <a:gd name="adj1" fmla="val -8268"/>
              <a:gd name="adj2" fmla="val 663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2ADAD087-47E7-43BE-938F-39F24E2C2631}"/>
              </a:ext>
            </a:extLst>
          </p:cNvPr>
          <p:cNvSpPr txBox="1"/>
          <p:nvPr/>
        </p:nvSpPr>
        <p:spPr>
          <a:xfrm>
            <a:off x="7210912" y="1799096"/>
            <a:ext cx="40267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Wat krijg je bij inruil terug voor de machine?</a:t>
            </a:r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id="{702EF321-3EE0-4BF9-BB20-81BAABE40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</p:spPr>
        <p:txBody>
          <a:bodyPr/>
          <a:lstStyle/>
          <a:p>
            <a:r>
              <a:rPr lang="en-US" b="1" i="1" dirty="0" err="1"/>
              <a:t>Afschrijving</a:t>
            </a:r>
            <a:r>
              <a:rPr lang="en-US" b="1" i="1" dirty="0"/>
              <a:t> </a:t>
            </a:r>
            <a:r>
              <a:rPr lang="en-US" b="1" i="1" dirty="0" err="1"/>
              <a:t>berekenen</a:t>
            </a:r>
            <a:endParaRPr lang="nl-NL" b="1" i="1" dirty="0"/>
          </a:p>
        </p:txBody>
      </p:sp>
    </p:spTree>
    <p:extLst>
      <p:ext uri="{BB962C8B-B14F-4D97-AF65-F5344CB8AC3E}">
        <p14:creationId xmlns:p14="http://schemas.microsoft.com/office/powerpoint/2010/main" val="4015732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/>
      <p:bldP spid="5" grpId="1"/>
      <p:bldP spid="7" grpId="0" animBg="1"/>
      <p:bldP spid="7" grpId="1" animBg="1"/>
      <p:bldP spid="9" grpId="0"/>
      <p:bldP spid="9" grpId="1"/>
      <p:bldP spid="10" grpId="0" animBg="1"/>
      <p:bldP spid="10" grpId="1" animBg="1"/>
      <p:bldP spid="11" grpId="0"/>
      <p:bldP spid="11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i="1" dirty="0"/>
              <a:t>Taxibedrijf Van Driel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03401" y="1885285"/>
            <a:ext cx="8766738" cy="4780558"/>
          </a:xfrm>
        </p:spPr>
        <p:txBody>
          <a:bodyPr>
            <a:normAutofit/>
          </a:bodyPr>
          <a:lstStyle/>
          <a:p>
            <a:pPr marL="6160" indent="0">
              <a:buNone/>
            </a:pPr>
            <a:r>
              <a:rPr lang="nl-NL" dirty="0"/>
              <a:t>Het taxibedrijf heeft als beleid om een taxi drie jaar te gebruiken. Daarna kan de taxi worden verkocht voor € 34.000. De huidige taxi kost € 80.000 maar naar verwachting zal deze over drie jaar 10% duurder zijn.</a:t>
            </a:r>
          </a:p>
          <a:p>
            <a:pPr marL="6160" indent="0">
              <a:buNone/>
            </a:pPr>
            <a:r>
              <a:rPr lang="nl-NL" dirty="0"/>
              <a:t>A)	Wat zal de toekomstige nieuwprijs zijn?</a:t>
            </a:r>
          </a:p>
          <a:p>
            <a:endParaRPr lang="nl-NL" dirty="0"/>
          </a:p>
          <a:p>
            <a:endParaRPr lang="nl-NL" dirty="0"/>
          </a:p>
          <a:p>
            <a:pPr marL="6160" indent="0">
              <a:buNone/>
            </a:pPr>
            <a:r>
              <a:rPr lang="nl-NL" dirty="0"/>
              <a:t>B)	Bereken de afschrijvingskosten per maand.</a:t>
            </a:r>
          </a:p>
          <a:p>
            <a:pPr marL="6160" indent="0">
              <a:buNone/>
            </a:pPr>
            <a:r>
              <a:rPr lang="nl-NL" dirty="0"/>
              <a:t>€ 88.000 - € 34.000 = € 54.000</a:t>
            </a:r>
          </a:p>
          <a:p>
            <a:pPr marL="6160" indent="0">
              <a:buNone/>
            </a:pPr>
            <a:r>
              <a:rPr lang="nl-NL" dirty="0"/>
              <a:t>€ 54.000 : 36 maanden = € 1.500 per maand</a:t>
            </a:r>
          </a:p>
          <a:p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1803401" y="3843866"/>
          <a:ext cx="436879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6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6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62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€ 80.000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€ 88.000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110%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3170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38E483-DC5F-480B-B4BD-B4FB6BD1C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/>
              <a:t>Aan</a:t>
            </a:r>
            <a:r>
              <a:rPr lang="en-US" b="1" i="1" dirty="0"/>
              <a:t> de slag!</a:t>
            </a:r>
            <a:endParaRPr lang="nl-NL" b="1" i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BE5DB9-D815-4D97-8B5C-AB1CA9978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7730" y="2052116"/>
            <a:ext cx="7796540" cy="2011884"/>
          </a:xfrm>
        </p:spPr>
        <p:txBody>
          <a:bodyPr>
            <a:normAutofit/>
          </a:bodyPr>
          <a:lstStyle/>
          <a:p>
            <a:r>
              <a:rPr lang="nl-NL" sz="2400" dirty="0"/>
              <a:t>Maken opgaven   </a:t>
            </a:r>
            <a:r>
              <a:rPr lang="nl-NL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3 t/m 13  </a:t>
            </a:r>
            <a:r>
              <a:rPr lang="nl-NL" sz="2400" dirty="0"/>
              <a:t>(bladzijde 160 e.v.)</a:t>
            </a:r>
          </a:p>
          <a:p>
            <a:r>
              <a:rPr lang="nl-NL" sz="2400" dirty="0"/>
              <a:t>Nakijken gemaakte opgaven met rode pen/potlood</a:t>
            </a:r>
          </a:p>
          <a:p>
            <a:r>
              <a:rPr lang="nl-NL" sz="2400" dirty="0"/>
              <a:t>Opgaven 4,7 en 8 mag je in je boek maken</a:t>
            </a:r>
          </a:p>
          <a:p>
            <a:endParaRPr lang="nl-NL" sz="2400" dirty="0"/>
          </a:p>
          <a:p>
            <a:pPr marL="6160" indent="0">
              <a:buNone/>
            </a:pPr>
            <a:endParaRPr lang="nl-NL" sz="2400" dirty="0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94B8F47D-A76D-4B59-A562-6B8012286A64}"/>
              </a:ext>
            </a:extLst>
          </p:cNvPr>
          <p:cNvSpPr txBox="1">
            <a:spLocks/>
          </p:cNvSpPr>
          <p:nvPr/>
        </p:nvSpPr>
        <p:spPr>
          <a:xfrm>
            <a:off x="2197730" y="4064000"/>
            <a:ext cx="8947790" cy="299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marL="34448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9533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5888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70973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17328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642616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3108960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575304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404164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6160" indent="0">
              <a:buNone/>
            </a:pPr>
            <a:r>
              <a:rPr lang="nl-NL" sz="2400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Wat moet je nu kunnen?</a:t>
            </a:r>
          </a:p>
          <a:p>
            <a:pPr marL="6160" indent="0">
              <a:buNone/>
            </a:pPr>
            <a:r>
              <a:rPr lang="nl-NL" sz="2400" dirty="0"/>
              <a:t>-    Je weet wat productiefactoren zijn.</a:t>
            </a:r>
          </a:p>
          <a:p>
            <a:pPr>
              <a:buFontTx/>
              <a:buChar char="-"/>
            </a:pPr>
            <a:r>
              <a:rPr lang="nl-NL" sz="2400" dirty="0"/>
              <a:t>Je weet het verband tussen bedrijfskolom en toegevoegde waarde.</a:t>
            </a:r>
          </a:p>
          <a:p>
            <a:pPr>
              <a:buFontTx/>
              <a:buChar char="-"/>
            </a:pPr>
            <a:r>
              <a:rPr lang="nl-NL" sz="2400" dirty="0"/>
              <a:t>Je kent het verschil tussen arbeidsintensief en kapitaalintensief.</a:t>
            </a:r>
          </a:p>
          <a:p>
            <a:pPr>
              <a:buFontTx/>
              <a:buChar char="-"/>
            </a:pPr>
            <a:r>
              <a:rPr lang="nl-NL" sz="2400" dirty="0"/>
              <a:t>Je kunt de afschrijving berekenen.</a:t>
            </a:r>
          </a:p>
          <a:p>
            <a:pPr marL="6160" indent="0">
              <a:buFont typeface="Wingdings" panose="05000000000000000000" pitchFamily="2" charset="2"/>
              <a:buNone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42174616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82E"/>
      </a:dk2>
      <a:lt2>
        <a:srgbClr val="C2F5FC"/>
      </a:lt2>
      <a:accent1>
        <a:srgbClr val="4091F3"/>
      </a:accent1>
      <a:accent2>
        <a:srgbClr val="8BBCF1"/>
      </a:accent2>
      <a:accent3>
        <a:srgbClr val="CB6A6A"/>
      </a:accent3>
      <a:accent4>
        <a:srgbClr val="C567AF"/>
      </a:accent4>
      <a:accent5>
        <a:srgbClr val="A684F9"/>
      </a:accent5>
      <a:accent6>
        <a:srgbClr val="A9ACEE"/>
      </a:accent6>
      <a:hlink>
        <a:srgbClr val="6D9CC5"/>
      </a:hlink>
      <a:folHlink>
        <a:srgbClr val="6D82A0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178B2DAB-5DDE-4060-A857-D2E1CDA925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46</TotalTime>
  <Words>283</Words>
  <Application>Microsoft Office PowerPoint</Application>
  <PresentationFormat>Breedbeeld</PresentationFormat>
  <Paragraphs>59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MS Shell Dlg 2</vt:lpstr>
      <vt:lpstr>Wingdings</vt:lpstr>
      <vt:lpstr>Wingdings 3</vt:lpstr>
      <vt:lpstr>Madison</vt:lpstr>
      <vt:lpstr>6.1 Produceren maar!</vt:lpstr>
      <vt:lpstr>Wat ga je leren?</vt:lpstr>
      <vt:lpstr>Productiefactoren</vt:lpstr>
      <vt:lpstr>Bedrijfskolom en toegevoegde waarde</vt:lpstr>
      <vt:lpstr>kapitaalintensief</vt:lpstr>
      <vt:lpstr>Afschrijving berekenen</vt:lpstr>
      <vt:lpstr>Taxibedrijf Van Driel</vt:lpstr>
      <vt:lpstr>Aan de slag!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6.1 Hoe wordt het geproduceerd?</dc:title>
  <dc:creator>Seelen, BMJG (Bernard)</dc:creator>
  <cp:lastModifiedBy>Seelen, BMJG (Bernhard)</cp:lastModifiedBy>
  <cp:revision>5</cp:revision>
  <dcterms:created xsi:type="dcterms:W3CDTF">2020-01-31T13:26:44Z</dcterms:created>
  <dcterms:modified xsi:type="dcterms:W3CDTF">2021-11-19T12:58:49Z</dcterms:modified>
</cp:coreProperties>
</file>